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310" r:id="rId2"/>
    <p:sldId id="338" r:id="rId3"/>
    <p:sldId id="328" r:id="rId4"/>
    <p:sldId id="311" r:id="rId5"/>
    <p:sldId id="315" r:id="rId6"/>
    <p:sldId id="312" r:id="rId7"/>
    <p:sldId id="313" r:id="rId8"/>
    <p:sldId id="314" r:id="rId9"/>
    <p:sldId id="321" r:id="rId10"/>
    <p:sldId id="322" r:id="rId11"/>
    <p:sldId id="323" r:id="rId12"/>
    <p:sldId id="325" r:id="rId13"/>
    <p:sldId id="326" r:id="rId14"/>
    <p:sldId id="327" r:id="rId15"/>
    <p:sldId id="316" r:id="rId16"/>
    <p:sldId id="317" r:id="rId17"/>
    <p:sldId id="318" r:id="rId18"/>
    <p:sldId id="319" r:id="rId19"/>
    <p:sldId id="320" r:id="rId20"/>
    <p:sldId id="329" r:id="rId21"/>
    <p:sldId id="330" r:id="rId22"/>
    <p:sldId id="331" r:id="rId23"/>
    <p:sldId id="332" r:id="rId24"/>
    <p:sldId id="333" r:id="rId25"/>
    <p:sldId id="334" r:id="rId26"/>
    <p:sldId id="335" r:id="rId27"/>
    <p:sldId id="336" r:id="rId28"/>
    <p:sldId id="337" r:id="rId29"/>
    <p:sldId id="339" r:id="rId30"/>
    <p:sldId id="340" r:id="rId31"/>
    <p:sldId id="341" r:id="rId32"/>
    <p:sldId id="342" r:id="rId33"/>
    <p:sldId id="343" r:id="rId34"/>
    <p:sldId id="344" r:id="rId35"/>
    <p:sldId id="34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30"/>
    <p:restoredTop sz="87378"/>
  </p:normalViewPr>
  <p:slideViewPr>
    <p:cSldViewPr snapToGrid="0" snapToObjects="1">
      <p:cViewPr varScale="1">
        <p:scale>
          <a:sx n="169" d="100"/>
          <a:sy n="169" d="100"/>
        </p:scale>
        <p:origin x="232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A1AE2-D446-774A-91B6-0966651722C0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6F41A-3615-7947-B232-79BE6F1E2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8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6F41A-3615-7947-B232-79BE6F1E2C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0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the elevation increases, temperature changes and stream order changes, resulting in sampling new biomes and lesser number of compounds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6F41A-3615-7947-B232-79BE6F1E2C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08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Forest cover is related to elevation – Forest cover and forest litter types </a:t>
            </a:r>
            <a:r>
              <a:rPr lang="en-US" dirty="0">
                <a:sym typeface="Wingdings" pitchFamily="2" charset="2"/>
              </a:rPr>
              <a:t> Increasing?</a:t>
            </a:r>
          </a:p>
          <a:p>
            <a:r>
              <a:rPr lang="en-US" dirty="0">
                <a:sym typeface="Wingdings" pitchFamily="2" charset="2"/>
              </a:rPr>
              <a:t>If you have higher forest cover, we have lesser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6F41A-3615-7947-B232-79BE6F1E2C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49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Chemostatic</a:t>
            </a:r>
            <a:r>
              <a:rPr lang="en-US" dirty="0"/>
              <a:t>/</a:t>
            </a:r>
            <a:r>
              <a:rPr lang="en-US" dirty="0" err="1"/>
              <a:t>Chemostatis</a:t>
            </a:r>
            <a:r>
              <a:rPr lang="en-US" dirty="0"/>
              <a:t> behavior quantification</a:t>
            </a:r>
          </a:p>
          <a:p>
            <a:endParaRPr lang="en-US" dirty="0"/>
          </a:p>
          <a:p>
            <a:r>
              <a:rPr lang="en-US" dirty="0"/>
              <a:t>Nandita </a:t>
            </a:r>
            <a:r>
              <a:rPr lang="en-US" dirty="0" err="1"/>
              <a:t>basu</a:t>
            </a:r>
            <a:r>
              <a:rPr lang="en-US" dirty="0"/>
              <a:t>? Canada</a:t>
            </a:r>
          </a:p>
          <a:p>
            <a:r>
              <a:rPr lang="en-US" dirty="0"/>
              <a:t>Researcher in Idaho? Sarah Godsey (2000)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6F41A-3615-7947-B232-79BE6F1E2C8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376F3-FF9A-8788-8C7C-7B37821ED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70E23E-0385-8EDC-3D16-2F58FE241F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11115-7D7F-AE19-3658-4E3E5EC7F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82AEB-E093-F4C6-DCE3-EAF58FDB1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B8CEA-C296-6824-4B8E-C5017E55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42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76BB-B191-D721-203E-52BC5052E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9BD093-9380-FABD-19C2-081A0CF54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BEFC8-43C0-5743-5BC2-199F27DB6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E51CF-6598-FA05-6829-53E93A0E5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BA9F9-71EC-7520-CAAA-0C4CA5F6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7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569535-1656-359D-B70F-3B4F2AE219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FB3D8-3ED0-6789-2F71-E252CC0991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30341-CE47-C6B1-E861-CB8986771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9706B-7721-FEC3-296D-60D191037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9DBDE-A798-9587-4DA9-746A9350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41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BAC18-DE0D-151A-7FE2-986789981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504DA-0415-FDE6-0BF1-7EE05D76A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5A955-4D24-60D5-C9AE-FCF47D60E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699F-4403-FB43-3EDA-24B1E264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FC10-E7C3-0C2D-0F39-FD7A9710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69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56840-FCFB-F760-CE31-90C189583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0EF85-6B1A-E83C-2B4E-23A30F67A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6D2C7-561C-E4BE-3BC7-FF7793AB0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94873-8AB1-B990-6277-1DDF28D35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6388A-8F38-ADD5-53BD-61D2CB97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7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48B1-4401-FD5C-5560-F4A7D672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C7C15-28CA-3997-C66C-908E5FE4BC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F34D4-B8A1-4A24-A6DE-F0C1978CA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F1D389-4EBB-CC82-9BF6-70062F72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D71D5-EECE-A4DA-26EC-4F00BF6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5D2AF-8E4F-0340-9529-EC5FE900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0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63096-CE66-4581-1B7F-82F2D344E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F2CAF-9369-A526-110A-37709F2AB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5717A-C719-C7D2-7845-B6756899D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AE779-D8BF-227C-18C5-7656645394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774D1F-BA4B-7AB3-4EED-02F0DE6288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A77591-A62B-559D-EBE2-83801B52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98BB83-7230-1808-D1E2-54B41B40A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FD8DFE-2E6C-3535-A56B-4452690F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64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0E709-08DB-82B0-89D6-C9E34DF3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899A6-FA42-8ED5-8447-352524D6D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DF0C0-46A4-F1F1-D588-9F2B41C7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BFA0D6-6059-D34E-051D-2CB3A435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0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7D85C9-0DC0-6804-DC85-5EE1F9AE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31172B-B1A1-D802-1B85-DA87B6FBE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EF1AA-4DD8-AE96-8451-167000D48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68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18CE-17CD-0085-67D2-F02A73956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EB5BE-5CE2-0CA6-0FC3-119FF0C70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D3B01-0182-28A1-3DE9-18987940E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11388-DEDB-7C9B-BDA5-844D1B123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D363E2-B345-8D87-4201-64172BFC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090BC-064A-BE53-BB63-8FEC58F56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58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94ED6-DE76-CC86-7133-497B16B99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DA62A4-7DDD-A8B3-E431-8FD63BEA9F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FADAA-A70E-C53A-664C-513066439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C4623-1957-C377-6292-46A161FC9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CCB3E-0562-BBA7-9338-B6AB5EAB0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5CF9B-C47C-39D7-E7D6-8C7A03B1D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3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BA9B98-B361-3942-58C8-BFA5FD8E1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77741-6718-55A3-0651-5AFA74469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55C96-B495-2352-5B0A-90FA8F0C77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DA513-DE4B-3447-9F45-93A1538434A8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9C75A-66C7-5ED4-6E0C-530FA9370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D462B-45CB-4B8A-D930-3DD232C8B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68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030917081500233X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www.sciencedirect.com/science/article/pii/S030917081500233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items – Oct-18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laws with p-values</a:t>
            </a:r>
          </a:p>
          <a:p>
            <a:r>
              <a:rPr lang="en-US" dirty="0" err="1"/>
              <a:t>Chemostasis</a:t>
            </a:r>
            <a:r>
              <a:rPr lang="en-US" dirty="0"/>
              <a:t> (c-q relationship)</a:t>
            </a:r>
          </a:p>
          <a:p>
            <a:pPr lvl="2"/>
            <a:r>
              <a:rPr lang="en-US" dirty="0"/>
              <a:t>Catchment controls on solute transport</a:t>
            </a:r>
          </a:p>
          <a:p>
            <a:pPr lvl="2"/>
            <a:r>
              <a:rPr lang="en-US" dirty="0">
                <a:hlinkClick r:id="rId2"/>
              </a:rPr>
              <a:t>https://www.sciencedirect.com/science/article/pii/S030917081500233X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Analogy: </a:t>
            </a:r>
            <a:r>
              <a:rPr lang="en-US" dirty="0" err="1"/>
              <a:t>SpeciesRichness-ExtrinsicFeatures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654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latitude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7FCA18-C28C-AF1F-EA31-579574B1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71" y="1375814"/>
            <a:ext cx="5842000" cy="438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64F3B8-F6F8-1D0F-D4B6-4FDB56C5C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349" y="114273"/>
            <a:ext cx="5178032" cy="3883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B37827-588E-9352-36D8-6A14777096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18911"/>
          <a:stretch/>
        </p:blipFill>
        <p:spPr>
          <a:xfrm>
            <a:off x="5479893" y="4290501"/>
            <a:ext cx="473720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3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drainage area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1F7106-8029-198B-E20B-2C5824545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3" y="1343447"/>
            <a:ext cx="5842000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FFE617-6ABF-F1EF-3F9C-E6B27F6E2C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21498"/>
          <a:stretch/>
        </p:blipFill>
        <p:spPr>
          <a:xfrm>
            <a:off x="4437024" y="4552977"/>
            <a:ext cx="4586064" cy="219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5640D-E9F8-EE4C-1AE1-A3D47D675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266" y="11427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08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elevation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DE17C-57AE-F759-4C54-7BBE7924C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8" y="1351539"/>
            <a:ext cx="5842000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509018-491F-D071-4E0B-7390803B7B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14772"/>
          <a:stretch/>
        </p:blipFill>
        <p:spPr>
          <a:xfrm>
            <a:off x="3960930" y="4479427"/>
            <a:ext cx="4979030" cy="219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6A169-3154-E73D-59BF-68E49C18D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782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51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precipitation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25D2EF-8D75-06B0-9D62-4FB4F4AD6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2" y="1367722"/>
            <a:ext cx="5842000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DEC16A-ED4A-5BDD-1CDD-B8A2B7AE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160" y="114273"/>
            <a:ext cx="5842000" cy="438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2B4950-C7E3-1709-912F-DFDCAB4005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14772"/>
          <a:stretch/>
        </p:blipFill>
        <p:spPr>
          <a:xfrm>
            <a:off x="4308554" y="4653847"/>
            <a:ext cx="497903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59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forest cover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67EFF-0D83-8887-2DF3-D760155CB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78" y="1302986"/>
            <a:ext cx="5842000" cy="4381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C454AE-85B8-BDEE-4B02-4859E136C4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15936"/>
          <a:stretch/>
        </p:blipFill>
        <p:spPr>
          <a:xfrm>
            <a:off x="4361453" y="4552977"/>
            <a:ext cx="4911017" cy="2190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DF250E-CDA2-C19F-C975-C84AD2F88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422" y="171477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80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laws: SR vs HYDROSHEDS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laws are in the form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Species richness = b*(</a:t>
            </a:r>
            <a:r>
              <a:rPr lang="en-US" dirty="0" err="1"/>
              <a:t>DataFeature</a:t>
            </a:r>
            <a:r>
              <a:rPr lang="en-US" dirty="0"/>
              <a:t>)</a:t>
            </a:r>
            <a:r>
              <a:rPr lang="en-US" baseline="30000" dirty="0"/>
              <a:t>z</a:t>
            </a:r>
            <a:endParaRPr lang="en-US" dirty="0"/>
          </a:p>
          <a:p>
            <a:r>
              <a:rPr lang="en-US" dirty="0"/>
              <a:t>Data features include</a:t>
            </a:r>
          </a:p>
          <a:p>
            <a:pPr marL="742950" lvl="1" indent="-285750"/>
            <a:r>
              <a:rPr lang="en-US" b="1" dirty="0"/>
              <a:t>Actual ET – can be related to pH and DO</a:t>
            </a:r>
          </a:p>
          <a:p>
            <a:pPr marL="742950" lvl="1" indent="-285750"/>
            <a:r>
              <a:rPr lang="en-US" b="1" dirty="0"/>
              <a:t>Potential ET – can be related to pH and DO</a:t>
            </a:r>
          </a:p>
          <a:p>
            <a:pPr marL="742950" lvl="1" indent="-285750"/>
            <a:r>
              <a:rPr lang="en-US" b="1" dirty="0"/>
              <a:t>Air temperature – can be related to pH and DO</a:t>
            </a:r>
          </a:p>
          <a:p>
            <a:pPr marL="742950" lvl="1" indent="-285750"/>
            <a:r>
              <a:rPr lang="en-US" b="1" dirty="0"/>
              <a:t>Natural discharge -- </a:t>
            </a:r>
            <a:r>
              <a:rPr lang="en-US" b="1" dirty="0">
                <a:highlight>
                  <a:srgbClr val="FFFF00"/>
                </a:highlight>
              </a:rPr>
              <a:t>can be related to pH and DO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049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discharge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3CCB2-EFC0-7C9B-8048-6C1E05F8C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70" y="1489103"/>
            <a:ext cx="5842000" cy="4381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1B19D-A896-C853-B480-F43144CED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332" y="59354"/>
            <a:ext cx="5842000" cy="438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A27A86-51B4-1388-00C6-453D3A3BA2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000" r="23439"/>
          <a:stretch/>
        </p:blipFill>
        <p:spPr>
          <a:xfrm>
            <a:off x="4580607" y="4495773"/>
            <a:ext cx="4472709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01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air temperature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10EE5B-A72C-E06D-346D-89A514247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18" y="1440551"/>
            <a:ext cx="5842000" cy="438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8C50C6-48CD-D54B-962A-0C3192FE8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14384"/>
          <a:stretch/>
        </p:blipFill>
        <p:spPr>
          <a:xfrm>
            <a:off x="4021386" y="4552977"/>
            <a:ext cx="5001701" cy="2190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9751FA-3812-A092-39C9-77CFFB32D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582" y="11427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86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potential 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8F573-950E-8D94-45D6-B5C9A3A68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5" y="1408183"/>
            <a:ext cx="5842000" cy="4381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15CA3D-A2AC-1E15-6A1B-1776C76F29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15936"/>
          <a:stretch/>
        </p:blipFill>
        <p:spPr>
          <a:xfrm>
            <a:off x="4157414" y="4552977"/>
            <a:ext cx="4911017" cy="219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F95EBC-7BB5-8545-57B6-C40CB591B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065" y="11427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10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actual 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7C49A2-1B22-D942-4D13-777D3369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2" y="1335355"/>
            <a:ext cx="5842000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8109AA-02AB-4296-4DF1-ADCE1D0CE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700" y="114273"/>
            <a:ext cx="5842000" cy="438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81DC0E-02E9-9616-06CE-DD5BA4D826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14772"/>
          <a:stretch/>
        </p:blipFill>
        <p:spPr>
          <a:xfrm>
            <a:off x="4167670" y="4621480"/>
            <a:ext cx="497903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27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 with p-values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laws for WHONDRS data</a:t>
            </a:r>
          </a:p>
          <a:p>
            <a:r>
              <a:rPr lang="en-US" dirty="0"/>
              <a:t>Scaling laws for </a:t>
            </a:r>
            <a:r>
              <a:rPr lang="en-US" dirty="0" err="1"/>
              <a:t>StreamStats</a:t>
            </a:r>
            <a:r>
              <a:rPr lang="en-US" dirty="0"/>
              <a:t> data</a:t>
            </a:r>
          </a:p>
          <a:p>
            <a:r>
              <a:rPr lang="en-US" dirty="0"/>
              <a:t>Scaling laws for HYDROSHEDS data</a:t>
            </a:r>
          </a:p>
          <a:p>
            <a:r>
              <a:rPr lang="en-US" dirty="0"/>
              <a:t>Scaling laws for EPA-Waters-Catchment data</a:t>
            </a:r>
          </a:p>
          <a:p>
            <a:r>
              <a:rPr lang="en-US" dirty="0"/>
              <a:t>Scaling laws for EPA-Waters-Watershed data</a:t>
            </a:r>
          </a:p>
          <a:p>
            <a:endParaRPr lang="en-US" dirty="0"/>
          </a:p>
          <a:p>
            <a:r>
              <a:rPr lang="en-US" dirty="0"/>
              <a:t>Scaling laws are in the form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Species richness = b*(</a:t>
            </a:r>
            <a:r>
              <a:rPr lang="en-US" dirty="0" err="1"/>
              <a:t>DataFeature</a:t>
            </a:r>
            <a:r>
              <a:rPr lang="en-US" dirty="0"/>
              <a:t>)</a:t>
            </a:r>
            <a:r>
              <a:rPr lang="en-US" baseline="30000" dirty="0"/>
              <a:t>z</a:t>
            </a:r>
          </a:p>
          <a:p>
            <a:pPr lvl="1"/>
            <a:r>
              <a:rPr lang="en-US" dirty="0"/>
              <a:t>P-value in the legend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525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laws: SR vs </a:t>
            </a:r>
            <a:r>
              <a:rPr lang="en-US" dirty="0" err="1"/>
              <a:t>EPAWaters</a:t>
            </a:r>
            <a:r>
              <a:rPr lang="en-US" dirty="0"/>
              <a:t>-Catchment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laws are in the form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Species richness = b*(</a:t>
            </a:r>
            <a:r>
              <a:rPr lang="en-US" dirty="0" err="1"/>
              <a:t>DataFeature</a:t>
            </a:r>
            <a:r>
              <a:rPr lang="en-US" dirty="0"/>
              <a:t>)</a:t>
            </a:r>
            <a:r>
              <a:rPr lang="en-US" baseline="30000" dirty="0"/>
              <a:t>z</a:t>
            </a:r>
            <a:endParaRPr lang="en-US" dirty="0"/>
          </a:p>
          <a:p>
            <a:r>
              <a:rPr lang="en-US" dirty="0"/>
              <a:t>Data features include</a:t>
            </a:r>
          </a:p>
          <a:p>
            <a:pPr marL="742950" lvl="1" indent="-285750"/>
            <a:r>
              <a:rPr lang="en-US" b="1" dirty="0"/>
              <a:t>Stream temperature (summer, annual) – Local avg</a:t>
            </a:r>
          </a:p>
          <a:p>
            <a:pPr marL="742950" lvl="1" indent="-285750"/>
            <a:r>
              <a:rPr lang="en-US" b="1" dirty="0" err="1"/>
              <a:t>PctNonAgIntrodManagVegCat</a:t>
            </a:r>
            <a:endParaRPr lang="en-US" b="1" dirty="0"/>
          </a:p>
          <a:p>
            <a:pPr marL="1200150" lvl="2" indent="-285750"/>
            <a:r>
              <a:rPr lang="en-US" b="1" dirty="0"/>
              <a:t>% </a:t>
            </a:r>
            <a:r>
              <a:rPr lang="en-US" b="1" dirty="0" err="1"/>
              <a:t>Nonagriculture</a:t>
            </a:r>
            <a:r>
              <a:rPr lang="en-US" b="1" dirty="0"/>
              <a:t> nonnative introduced or managed vegetation landcover type reclassed from LANDFIRE Existing Vegetation Type (EVT), within catchment</a:t>
            </a:r>
          </a:p>
          <a:p>
            <a:pPr marL="742950" lvl="1" indent="-285750"/>
            <a:r>
              <a:rPr lang="en-US" b="1" dirty="0"/>
              <a:t>Precipitation gradient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85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6648939" cy="837912"/>
          </a:xfrm>
        </p:spPr>
        <p:txBody>
          <a:bodyPr/>
          <a:lstStyle/>
          <a:p>
            <a:r>
              <a:rPr lang="en-US" dirty="0"/>
              <a:t>SR vs precipitation gradient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8E10F-6623-1BE3-1172-A431E4F29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335354"/>
            <a:ext cx="5842000" cy="4381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7FC0B5-6ED7-E178-5E4E-CF0613604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14514"/>
          <a:stretch/>
        </p:blipFill>
        <p:spPr>
          <a:xfrm>
            <a:off x="4255655" y="4494541"/>
            <a:ext cx="4994144" cy="219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0B3713-3486-A77A-EB42-1400C5FD6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4906" y="113041"/>
            <a:ext cx="5247094" cy="393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52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12" y="121830"/>
            <a:ext cx="7002506" cy="1019316"/>
          </a:xfrm>
        </p:spPr>
        <p:txBody>
          <a:bodyPr>
            <a:normAutofit fontScale="90000"/>
          </a:bodyPr>
          <a:lstStyle/>
          <a:p>
            <a:r>
              <a:rPr lang="en-US" dirty="0"/>
              <a:t>SR vs </a:t>
            </a:r>
            <a:r>
              <a:rPr lang="en-US" dirty="0" err="1"/>
              <a:t>PctNonAgIntrodManagVegCat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7A839E-E448-BA09-FDD6-65B04412E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11" y="1335354"/>
            <a:ext cx="5842000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15A148-4DE1-E816-AD7F-A5BFBF700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60457"/>
            <a:ext cx="5842000" cy="438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6C96F6-1983-71C1-7F54-523E6E605A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15289"/>
          <a:stretch/>
        </p:blipFill>
        <p:spPr>
          <a:xfrm>
            <a:off x="4180084" y="4606793"/>
            <a:ext cx="4948802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04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5084635" cy="1026838"/>
          </a:xfrm>
        </p:spPr>
        <p:txBody>
          <a:bodyPr>
            <a:normAutofit fontScale="90000"/>
          </a:bodyPr>
          <a:lstStyle/>
          <a:p>
            <a:r>
              <a:rPr lang="en-US" dirty="0"/>
              <a:t>SR vs Mean annual stream temperature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27448F-4BFE-D8B4-1FA8-E43461F0E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28" y="1238250"/>
            <a:ext cx="5842000" cy="4381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0A618E-12E3-4704-DC68-1C0E9D456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13090"/>
          <a:stretch/>
        </p:blipFill>
        <p:spPr>
          <a:xfrm>
            <a:off x="4648620" y="4621514"/>
            <a:ext cx="5077271" cy="219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2B9B68-7397-2944-5210-E893B9D49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474" y="11427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60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827" y="136945"/>
            <a:ext cx="5686678" cy="1276220"/>
          </a:xfrm>
        </p:spPr>
        <p:txBody>
          <a:bodyPr>
            <a:normAutofit fontScale="90000"/>
          </a:bodyPr>
          <a:lstStyle/>
          <a:p>
            <a:r>
              <a:rPr lang="en-US" dirty="0"/>
              <a:t>SR vs Mean summer stream temperature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792B63-16B7-C542-C17C-1D18D10FE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521471"/>
            <a:ext cx="5842000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E4EDB6-784F-2ADF-AD30-6DF6273B8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5173" y="66911"/>
            <a:ext cx="5842000" cy="438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C0FB37-4963-518C-E342-8C723C2C35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18006"/>
          <a:stretch/>
        </p:blipFill>
        <p:spPr>
          <a:xfrm>
            <a:off x="4943344" y="4556717"/>
            <a:ext cx="4790104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849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laws: SR vs </a:t>
            </a:r>
            <a:r>
              <a:rPr lang="en-US" dirty="0" err="1"/>
              <a:t>EPAWaters</a:t>
            </a:r>
            <a:r>
              <a:rPr lang="en-US" dirty="0"/>
              <a:t>-Watersheds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laws are in the form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Species richness = b*(</a:t>
            </a:r>
            <a:r>
              <a:rPr lang="en-US" dirty="0" err="1"/>
              <a:t>DataFeature</a:t>
            </a:r>
            <a:r>
              <a:rPr lang="en-US" dirty="0"/>
              <a:t>)</a:t>
            </a:r>
            <a:r>
              <a:rPr lang="en-US" baseline="30000" dirty="0"/>
              <a:t>z</a:t>
            </a:r>
            <a:endParaRPr lang="en-US" dirty="0"/>
          </a:p>
          <a:p>
            <a:r>
              <a:rPr lang="en-US" dirty="0"/>
              <a:t>Data features include</a:t>
            </a:r>
          </a:p>
          <a:p>
            <a:pPr lvl="1"/>
            <a:r>
              <a:rPr lang="en-US" b="1" dirty="0" err="1"/>
              <a:t>PcTUrbLo</a:t>
            </a:r>
            <a:r>
              <a:rPr lang="en-US" b="1" dirty="0"/>
              <a:t>, </a:t>
            </a:r>
            <a:r>
              <a:rPr lang="en-US" b="1" dirty="0" err="1"/>
              <a:t>PctUrbMd</a:t>
            </a:r>
            <a:r>
              <a:rPr lang="en-US" b="1" dirty="0"/>
              <a:t>, and </a:t>
            </a:r>
            <a:r>
              <a:rPr lang="en-US" b="1" dirty="0" err="1"/>
              <a:t>PctUrbHi</a:t>
            </a:r>
            <a:endParaRPr lang="en-US" b="1" dirty="0"/>
          </a:p>
          <a:p>
            <a:pPr lvl="2"/>
            <a:r>
              <a:rPr lang="en-US" dirty="0"/>
              <a:t>% of watershed area classified as developed, low/med/high-intensity land use 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702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>
            <a:normAutofit/>
          </a:bodyPr>
          <a:lstStyle/>
          <a:p>
            <a:r>
              <a:rPr lang="en-US" dirty="0"/>
              <a:t>SR vs </a:t>
            </a:r>
            <a:r>
              <a:rPr lang="en-US" dirty="0" err="1"/>
              <a:t>PctUrbLoWs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3C8970-C851-B066-8EE8-1DA3F603B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9" y="1400090"/>
            <a:ext cx="5842000" cy="4381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B20407-693C-6B44-6AEC-6BA8F1FAAE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15160"/>
          <a:stretch/>
        </p:blipFill>
        <p:spPr>
          <a:xfrm>
            <a:off x="4482365" y="4552977"/>
            <a:ext cx="4956359" cy="2190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A3F1C7-BC6E-2511-2C1C-BDA850DB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961" y="11427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464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>
            <a:normAutofit/>
          </a:bodyPr>
          <a:lstStyle/>
          <a:p>
            <a:r>
              <a:rPr lang="en-US" dirty="0"/>
              <a:t>SR vs </a:t>
            </a:r>
            <a:r>
              <a:rPr lang="en-US" dirty="0" err="1"/>
              <a:t>PctUrbMdWs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99F974-82A6-7C69-418D-D9C6E6E97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5" y="1375815"/>
            <a:ext cx="5842000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517D3E-8935-631C-9CB5-14A1D18C4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14273"/>
            <a:ext cx="5842000" cy="438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EA09DB-8861-3E2E-21C0-A8E13727E2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15548"/>
          <a:stretch/>
        </p:blipFill>
        <p:spPr>
          <a:xfrm>
            <a:off x="4127185" y="4552977"/>
            <a:ext cx="4933688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03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>
            <a:normAutofit/>
          </a:bodyPr>
          <a:lstStyle/>
          <a:p>
            <a:r>
              <a:rPr lang="en-US" dirty="0"/>
              <a:t>SR vs </a:t>
            </a:r>
            <a:r>
              <a:rPr lang="en-US" dirty="0" err="1"/>
              <a:t>PctUrbOpWs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A0A34F-9927-B6F6-C5C0-8B17A2D53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3" y="1319170"/>
            <a:ext cx="5842000" cy="4381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2E9D21-ED57-EAA9-7500-22DF8B4691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17101"/>
          <a:stretch/>
        </p:blipFill>
        <p:spPr>
          <a:xfrm>
            <a:off x="4044058" y="4605295"/>
            <a:ext cx="4843003" cy="219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DB4C33-7582-250A-95AF-A44B62335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159" y="84757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47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Chemostasis</a:t>
            </a:r>
            <a:r>
              <a:rPr lang="en-US" dirty="0"/>
              <a:t>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82" y="1810510"/>
            <a:ext cx="7013549" cy="4900127"/>
          </a:xfrm>
        </p:spPr>
        <p:txBody>
          <a:bodyPr/>
          <a:lstStyle/>
          <a:p>
            <a:r>
              <a:rPr lang="en-US" dirty="0" err="1"/>
              <a:t>Chemostasis</a:t>
            </a:r>
            <a:r>
              <a:rPr lang="en-US" dirty="0"/>
              <a:t> (c-q relationship)</a:t>
            </a:r>
          </a:p>
          <a:p>
            <a:pPr lvl="2"/>
            <a:r>
              <a:rPr lang="en-US" dirty="0"/>
              <a:t>Catchment controls on solute transport (</a:t>
            </a:r>
            <a:r>
              <a:rPr lang="en-US" dirty="0" err="1"/>
              <a:t>Musolff</a:t>
            </a:r>
            <a:r>
              <a:rPr lang="en-US" dirty="0"/>
              <a:t> et al)</a:t>
            </a:r>
          </a:p>
          <a:p>
            <a:pPr lvl="2"/>
            <a:r>
              <a:rPr lang="en-US" dirty="0">
                <a:hlinkClick r:id="rId2"/>
              </a:rPr>
              <a:t>https://www.sciencedirect.com/science/article/pii/S030917081500233X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Analogy: </a:t>
            </a:r>
            <a:r>
              <a:rPr lang="en-US" dirty="0" err="1"/>
              <a:t>SpeciesRichness-ExtrinsicFeatures</a:t>
            </a:r>
            <a:endParaRPr lang="en-US" dirty="0"/>
          </a:p>
          <a:p>
            <a:r>
              <a:rPr lang="en-US" dirty="0"/>
              <a:t>WHONDRS</a:t>
            </a:r>
          </a:p>
          <a:p>
            <a:r>
              <a:rPr lang="en-US" dirty="0" err="1"/>
              <a:t>StreamStats</a:t>
            </a:r>
            <a:endParaRPr lang="en-US" dirty="0"/>
          </a:p>
          <a:p>
            <a:r>
              <a:rPr lang="en-US" dirty="0"/>
              <a:t>HYDROSHEDS</a:t>
            </a:r>
          </a:p>
          <a:p>
            <a:r>
              <a:rPr lang="en-US" dirty="0"/>
              <a:t>EPA-Waters-Catchment</a:t>
            </a:r>
          </a:p>
          <a:p>
            <a:r>
              <a:rPr lang="en-US" dirty="0"/>
              <a:t>EPA-Waters-Watershed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3CEB02-985B-1349-9CA8-1213561EA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9" y="270473"/>
            <a:ext cx="4219222" cy="2981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B3E20-300E-1729-3470-57351520A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49092" b="51692"/>
          <a:stretch/>
        </p:blipFill>
        <p:spPr>
          <a:xfrm>
            <a:off x="7754407" y="3492587"/>
            <a:ext cx="4289484" cy="298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38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laws: SR vs WHONDRS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73" y="1825625"/>
            <a:ext cx="11224327" cy="4777476"/>
          </a:xfrm>
        </p:spPr>
        <p:txBody>
          <a:bodyPr>
            <a:normAutofit/>
          </a:bodyPr>
          <a:lstStyle/>
          <a:p>
            <a:r>
              <a:rPr lang="en-US" dirty="0"/>
              <a:t>Scaling laws are in the form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Species richness = b*(</a:t>
            </a:r>
            <a:r>
              <a:rPr lang="en-US" dirty="0" err="1"/>
              <a:t>DataFeature</a:t>
            </a:r>
            <a:r>
              <a:rPr lang="en-US" dirty="0"/>
              <a:t>)</a:t>
            </a:r>
            <a:r>
              <a:rPr lang="en-US" baseline="30000" dirty="0"/>
              <a:t>z</a:t>
            </a:r>
          </a:p>
          <a:p>
            <a:r>
              <a:rPr lang="en-US" dirty="0"/>
              <a:t>Data features include</a:t>
            </a:r>
          </a:p>
          <a:p>
            <a:pPr marL="742950" lvl="1" indent="-285750"/>
            <a:r>
              <a:rPr lang="en-US" b="1" dirty="0" err="1"/>
              <a:t>SW_Temp_degC</a:t>
            </a:r>
            <a:r>
              <a:rPr lang="en-US" b="1" dirty="0"/>
              <a:t> -- </a:t>
            </a:r>
            <a:r>
              <a:rPr lang="en-US" dirty="0"/>
              <a:t>Water temperature at 50% depth at downstream sampling location</a:t>
            </a:r>
          </a:p>
          <a:p>
            <a:pPr marL="742950" lvl="1" indent="-285750"/>
            <a:r>
              <a:rPr lang="en-US" b="1" dirty="0" err="1"/>
              <a:t>DO_mg.per.L</a:t>
            </a:r>
            <a:r>
              <a:rPr lang="en-US" b="1" dirty="0"/>
              <a:t> -- </a:t>
            </a:r>
            <a:r>
              <a:rPr lang="en-US" dirty="0"/>
              <a:t>Dissolved oxygen at 50% depth at downstream sampling location</a:t>
            </a:r>
          </a:p>
          <a:p>
            <a:pPr marL="742950" lvl="1" indent="-285750"/>
            <a:r>
              <a:rPr lang="en-US" b="1" dirty="0" err="1"/>
              <a:t>DO_perc.sat</a:t>
            </a:r>
            <a:r>
              <a:rPr lang="en-US" b="1" dirty="0"/>
              <a:t> -- </a:t>
            </a:r>
            <a:r>
              <a:rPr lang="en-US" dirty="0"/>
              <a:t>Dissolved oxygen at 50% depth at downstream sampling location</a:t>
            </a:r>
          </a:p>
          <a:p>
            <a:pPr marL="742950" lvl="1" indent="-285750"/>
            <a:r>
              <a:rPr lang="en-US" b="1" dirty="0" err="1"/>
              <a:t>SW_pH</a:t>
            </a:r>
            <a:r>
              <a:rPr lang="en-US" b="1" dirty="0"/>
              <a:t> -- </a:t>
            </a:r>
            <a:r>
              <a:rPr lang="en-US" dirty="0"/>
              <a:t>pH value from colorimetric pH strip</a:t>
            </a:r>
          </a:p>
          <a:p>
            <a:pPr marL="742950" lvl="1" indent="-285750"/>
            <a:r>
              <a:rPr lang="en-US" b="1" dirty="0"/>
              <a:t>Avg water column height</a:t>
            </a:r>
          </a:p>
          <a:p>
            <a:pPr marL="1200150" lvl="2" indent="-285750"/>
            <a:r>
              <a:rPr lang="en-US" b="1" dirty="0" err="1"/>
              <a:t>DS_Water.Column.Height_cm</a:t>
            </a:r>
            <a:r>
              <a:rPr lang="en-US" b="1" dirty="0"/>
              <a:t> -- </a:t>
            </a:r>
            <a:r>
              <a:rPr lang="en-US" dirty="0"/>
              <a:t>Height of water column at </a:t>
            </a:r>
            <a:r>
              <a:rPr lang="en-US" dirty="0">
                <a:highlight>
                  <a:srgbClr val="FFFF00"/>
                </a:highlight>
              </a:rPr>
              <a:t>downstream sampling </a:t>
            </a:r>
            <a:r>
              <a:rPr lang="en-US" dirty="0"/>
              <a:t>location</a:t>
            </a:r>
          </a:p>
          <a:p>
            <a:pPr marL="1200150" lvl="2" indent="-285750"/>
            <a:r>
              <a:rPr lang="en-US" b="1" dirty="0" err="1"/>
              <a:t>MS_Water.Column.Height_cm</a:t>
            </a:r>
            <a:r>
              <a:rPr lang="en-US" b="1" dirty="0"/>
              <a:t>  -- </a:t>
            </a:r>
            <a:r>
              <a:rPr lang="en-US" dirty="0"/>
              <a:t>Height of water column at </a:t>
            </a:r>
            <a:r>
              <a:rPr lang="en-US" dirty="0">
                <a:highlight>
                  <a:srgbClr val="FFFF00"/>
                </a:highlight>
              </a:rPr>
              <a:t>midstream sampling </a:t>
            </a:r>
            <a:r>
              <a:rPr lang="en-US" dirty="0"/>
              <a:t>location </a:t>
            </a:r>
          </a:p>
          <a:p>
            <a:pPr marL="1200150" lvl="2" indent="-285750"/>
            <a:r>
              <a:rPr lang="en-US" b="1" dirty="0" err="1"/>
              <a:t>US_Water.Column.Height_cm</a:t>
            </a:r>
            <a:r>
              <a:rPr lang="en-US" b="1" dirty="0"/>
              <a:t> -- </a:t>
            </a:r>
            <a:r>
              <a:rPr lang="en-US" dirty="0"/>
              <a:t>Height of water column at </a:t>
            </a:r>
            <a:r>
              <a:rPr lang="en-US" dirty="0">
                <a:highlight>
                  <a:srgbClr val="FFFF00"/>
                </a:highlight>
              </a:rPr>
              <a:t>upstream sampling </a:t>
            </a:r>
            <a:r>
              <a:rPr lang="en-US" dirty="0"/>
              <a:t>location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96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3" y="91601"/>
            <a:ext cx="4245805" cy="822799"/>
          </a:xfrm>
        </p:spPr>
        <p:txBody>
          <a:bodyPr>
            <a:normAutofit/>
          </a:bodyPr>
          <a:lstStyle/>
          <a:p>
            <a:r>
              <a:rPr lang="en-US" dirty="0"/>
              <a:t>Z-CV (WHONDRS)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CF351-C85F-E5C7-2241-7C422903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65092"/>
          <a:stretch/>
        </p:blipFill>
        <p:spPr>
          <a:xfrm>
            <a:off x="9719383" y="2227433"/>
            <a:ext cx="2039347" cy="2190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889B08-6F2B-3E75-2B7A-F45289D78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28" y="1003981"/>
            <a:ext cx="7623990" cy="571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23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3" y="91601"/>
            <a:ext cx="4245805" cy="822799"/>
          </a:xfrm>
        </p:spPr>
        <p:txBody>
          <a:bodyPr>
            <a:normAutofit fontScale="90000"/>
          </a:bodyPr>
          <a:lstStyle/>
          <a:p>
            <a:r>
              <a:rPr lang="en-US" dirty="0"/>
              <a:t>Z-CV (</a:t>
            </a:r>
            <a:r>
              <a:rPr lang="en-US" dirty="0" err="1"/>
              <a:t>StreamStats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CF351-C85F-E5C7-2241-7C422903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65092"/>
          <a:stretch/>
        </p:blipFill>
        <p:spPr>
          <a:xfrm>
            <a:off x="9719383" y="2227433"/>
            <a:ext cx="2039347" cy="2190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635165-8AA6-15F2-3738-4AB81B4AB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815057"/>
            <a:ext cx="79756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02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3" y="91601"/>
            <a:ext cx="4245805" cy="822799"/>
          </a:xfrm>
        </p:spPr>
        <p:txBody>
          <a:bodyPr>
            <a:normAutofit fontScale="90000"/>
          </a:bodyPr>
          <a:lstStyle/>
          <a:p>
            <a:r>
              <a:rPr lang="en-US" dirty="0"/>
              <a:t>Z-CV (</a:t>
            </a:r>
            <a:r>
              <a:rPr lang="en-US" dirty="0" err="1"/>
              <a:t>HydroSheds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CF351-C85F-E5C7-2241-7C422903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65092"/>
          <a:stretch/>
        </p:blipFill>
        <p:spPr>
          <a:xfrm>
            <a:off x="9719383" y="2227433"/>
            <a:ext cx="2039347" cy="2190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0E5C43-4CB4-A26F-16C1-7CDE61A1D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74" y="885932"/>
            <a:ext cx="7840623" cy="588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76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3" y="91601"/>
            <a:ext cx="5590956" cy="794331"/>
          </a:xfrm>
        </p:spPr>
        <p:txBody>
          <a:bodyPr>
            <a:normAutofit fontScale="90000"/>
          </a:bodyPr>
          <a:lstStyle/>
          <a:p>
            <a:r>
              <a:rPr lang="en-US" dirty="0"/>
              <a:t>Z-CV (EPA-W-Catchment)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CF351-C85F-E5C7-2241-7C422903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65092"/>
          <a:stretch/>
        </p:blipFill>
        <p:spPr>
          <a:xfrm>
            <a:off x="9719383" y="2227433"/>
            <a:ext cx="2039347" cy="2190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0EAA97-FEEE-961C-97E8-DB76774A9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2" y="885931"/>
            <a:ext cx="7737151" cy="580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34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3" y="91601"/>
            <a:ext cx="5590956" cy="794331"/>
          </a:xfrm>
        </p:spPr>
        <p:txBody>
          <a:bodyPr>
            <a:normAutofit fontScale="90000"/>
          </a:bodyPr>
          <a:lstStyle/>
          <a:p>
            <a:r>
              <a:rPr lang="en-US" dirty="0"/>
              <a:t>Z-CV (EPA-W-Watershed)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CF351-C85F-E5C7-2241-7C422903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65092"/>
          <a:stretch/>
        </p:blipFill>
        <p:spPr>
          <a:xfrm>
            <a:off x="9719383" y="2227433"/>
            <a:ext cx="2039347" cy="2190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F69F7D-C294-8F45-402E-A654D6696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18" y="885931"/>
            <a:ext cx="7843142" cy="588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00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2" y="91601"/>
            <a:ext cx="12038375" cy="921040"/>
          </a:xfrm>
        </p:spPr>
        <p:txBody>
          <a:bodyPr>
            <a:normAutofit fontScale="90000"/>
          </a:bodyPr>
          <a:lstStyle/>
          <a:p>
            <a:r>
              <a:rPr lang="en-US" dirty="0"/>
              <a:t>Z-CV (All datasets – WHONDRS, </a:t>
            </a:r>
            <a:r>
              <a:rPr lang="en-US" dirty="0" err="1"/>
              <a:t>StreamStats</a:t>
            </a:r>
            <a:r>
              <a:rPr lang="en-US" dirty="0"/>
              <a:t>, </a:t>
            </a:r>
            <a:r>
              <a:rPr lang="en-US" dirty="0" err="1"/>
              <a:t>HydroSheds</a:t>
            </a:r>
            <a:r>
              <a:rPr lang="en-US" dirty="0"/>
              <a:t>, EPA-W-Catchment, EPA-W-Watersheds)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CF351-C85F-E5C7-2241-7C422903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65092"/>
          <a:stretch/>
        </p:blipFill>
        <p:spPr>
          <a:xfrm>
            <a:off x="9719383" y="2227433"/>
            <a:ext cx="2039347" cy="2190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0DFB30-7D35-4772-E274-9B8B2639F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74" y="1338525"/>
            <a:ext cx="7359300" cy="55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20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avg water column height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83F584DA-5254-FA67-E271-735A84E764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342"/>
          <a:stretch/>
        </p:blipFill>
        <p:spPr>
          <a:xfrm>
            <a:off x="108118" y="1385734"/>
            <a:ext cx="3952605" cy="438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745140-C922-E726-8AB7-6AC0A8BB8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598" y="831799"/>
            <a:ext cx="5120080" cy="3840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D6D03-5F34-E921-5BEF-4B2EF36105F6}"/>
              </a:ext>
            </a:extLst>
          </p:cNvPr>
          <p:cNvSpPr txBox="1"/>
          <p:nvPr/>
        </p:nvSpPr>
        <p:spPr>
          <a:xfrm>
            <a:off x="9573965" y="5102871"/>
            <a:ext cx="1730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&gt;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UnsatHC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A7334A-35C9-A969-88D6-A953933833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4" t="51192" r="15161" b="2000"/>
          <a:stretch/>
        </p:blipFill>
        <p:spPr>
          <a:xfrm>
            <a:off x="4060723" y="4671859"/>
            <a:ext cx="4787188" cy="205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06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</a:t>
            </a:r>
            <a:r>
              <a:rPr lang="en-US" dirty="0" err="1"/>
              <a:t>SW_pH</a:t>
            </a:r>
            <a:endParaRPr lang="en-US" dirty="0"/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8A4328FA-13F3-80EE-91B7-9FD9364D4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306"/>
          <a:stretch/>
        </p:blipFill>
        <p:spPr>
          <a:xfrm>
            <a:off x="55716" y="1363611"/>
            <a:ext cx="3837858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7BF7E8-855B-25C2-602B-CC5F37E03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490" y="114273"/>
            <a:ext cx="5842000" cy="4381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D06D3-B044-2D2E-5176-6F05223D89D8}"/>
              </a:ext>
            </a:extLst>
          </p:cNvPr>
          <p:cNvSpPr txBox="1"/>
          <p:nvPr/>
        </p:nvSpPr>
        <p:spPr>
          <a:xfrm>
            <a:off x="9541363" y="4495773"/>
            <a:ext cx="22729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&gt;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AminoSugar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ConcHC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Tannin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UnsatHC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SumAllCompounds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377922-E9E1-980A-AE73-02B57021A6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3" t="52031" r="22199" b="1701"/>
          <a:stretch/>
        </p:blipFill>
        <p:spPr>
          <a:xfrm>
            <a:off x="3904706" y="4776881"/>
            <a:ext cx="4382588" cy="202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35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</a:t>
            </a:r>
            <a:r>
              <a:rPr lang="en-US" dirty="0" err="1"/>
              <a:t>DO_per.sat</a:t>
            </a:r>
            <a:endParaRPr lang="en-US"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18235DA-ABC6-C3C5-4D88-0AE793E3C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717"/>
          <a:stretch/>
        </p:blipFill>
        <p:spPr>
          <a:xfrm>
            <a:off x="158955" y="1459475"/>
            <a:ext cx="3872271" cy="438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76EC76-9155-FEC5-0B84-CFDB95477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4273"/>
            <a:ext cx="5842000" cy="438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E5B39E-1E51-D3A5-9F32-A4211D770E7D}"/>
              </a:ext>
            </a:extLst>
          </p:cNvPr>
          <p:cNvSpPr txBox="1"/>
          <p:nvPr/>
        </p:nvSpPr>
        <p:spPr>
          <a:xfrm>
            <a:off x="9017000" y="4776948"/>
            <a:ext cx="270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&gt;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Almost all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E3DEBD-2F48-ABA4-64E0-7038748CFA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1" t="51342" r="18622" b="2149"/>
          <a:stretch/>
        </p:blipFill>
        <p:spPr>
          <a:xfrm>
            <a:off x="4031226" y="4776948"/>
            <a:ext cx="4598125" cy="203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74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</a:t>
            </a:r>
            <a:r>
              <a:rPr lang="en-US" dirty="0" err="1"/>
              <a:t>DO_mg.per.L</a:t>
            </a:r>
            <a:endParaRPr lang="en-US"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46D4B138-EC46-E698-5BAB-DDDD89E6A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348"/>
          <a:stretch/>
        </p:blipFill>
        <p:spPr>
          <a:xfrm>
            <a:off x="107336" y="1304618"/>
            <a:ext cx="3835399" cy="438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5F3BAB-445C-82C5-A5F8-A462AFB01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9691"/>
            <a:ext cx="5842000" cy="438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0B2461-BFC0-89B6-6129-EBE8B1DB3B79}"/>
              </a:ext>
            </a:extLst>
          </p:cNvPr>
          <p:cNvSpPr txBox="1"/>
          <p:nvPr/>
        </p:nvSpPr>
        <p:spPr>
          <a:xfrm>
            <a:off x="9573965" y="5102871"/>
            <a:ext cx="1730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&gt;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Almost all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D73394-8437-A05D-5A59-623176370C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0" t="51491" r="17615" b="1515"/>
          <a:stretch/>
        </p:blipFill>
        <p:spPr>
          <a:xfrm>
            <a:off x="3942735" y="4798932"/>
            <a:ext cx="4656908" cy="205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97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</a:t>
            </a:r>
            <a:r>
              <a:rPr lang="en-US" dirty="0" err="1"/>
              <a:t>SW_Temp</a:t>
            </a:r>
            <a:endParaRPr lang="en-US"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3D7F8F8-8B0D-5FDD-DF1B-DBEC0BB98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84"/>
          <a:stretch/>
        </p:blipFill>
        <p:spPr>
          <a:xfrm>
            <a:off x="77839" y="1297244"/>
            <a:ext cx="3815735" cy="438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E6C8CA-D411-F9ED-D3A3-11CDC2899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671" y="225527"/>
            <a:ext cx="5842000" cy="438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AB33EB-350B-E781-17EA-E7F11BCA0505}"/>
              </a:ext>
            </a:extLst>
          </p:cNvPr>
          <p:cNvSpPr txBox="1"/>
          <p:nvPr/>
        </p:nvSpPr>
        <p:spPr>
          <a:xfrm>
            <a:off x="9573965" y="5102871"/>
            <a:ext cx="1730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&gt;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Tanin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UnsatHC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9F3128-E655-1708-75CB-E39ACC9ED8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1" t="51348" r="14415" b="1345"/>
          <a:stretch/>
        </p:blipFill>
        <p:spPr>
          <a:xfrm>
            <a:off x="3893574" y="4718281"/>
            <a:ext cx="4843798" cy="207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06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laws: SR vs </a:t>
            </a:r>
            <a:r>
              <a:rPr lang="en-US" dirty="0" err="1"/>
              <a:t>StreamStats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laws are in the form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Species richness = b*(</a:t>
            </a:r>
            <a:r>
              <a:rPr lang="en-US" dirty="0" err="1"/>
              <a:t>DataFeature</a:t>
            </a:r>
            <a:r>
              <a:rPr lang="en-US" dirty="0"/>
              <a:t>)</a:t>
            </a:r>
            <a:r>
              <a:rPr lang="en-US" baseline="30000" dirty="0"/>
              <a:t>z</a:t>
            </a:r>
            <a:endParaRPr lang="en-US" dirty="0"/>
          </a:p>
          <a:p>
            <a:r>
              <a:rPr lang="en-US" dirty="0"/>
              <a:t>Data features include</a:t>
            </a:r>
          </a:p>
          <a:p>
            <a:pPr marL="742950" lvl="1" indent="-285750"/>
            <a:r>
              <a:rPr lang="en-US" b="1" dirty="0"/>
              <a:t>Latitude – Radiation is an important </a:t>
            </a:r>
          </a:p>
          <a:p>
            <a:pPr marL="742950" lvl="1" indent="-285750"/>
            <a:r>
              <a:rPr lang="en-US" b="1" dirty="0"/>
              <a:t>Drainage area</a:t>
            </a:r>
          </a:p>
          <a:p>
            <a:pPr marL="742950" lvl="1" indent="-285750"/>
            <a:r>
              <a:rPr lang="en-US" b="1" dirty="0"/>
              <a:t>Precipitation</a:t>
            </a:r>
          </a:p>
          <a:p>
            <a:pPr marL="742950" lvl="1" indent="-285750"/>
            <a:r>
              <a:rPr lang="en-US" b="1" dirty="0"/>
              <a:t>Forest cover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668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3069</TotalTime>
  <Words>695</Words>
  <Application>Microsoft Macintosh PowerPoint</Application>
  <PresentationFormat>Widescreen</PresentationFormat>
  <Paragraphs>123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Discussion items – Oct-18th </vt:lpstr>
      <vt:lpstr>Scaling laws with p-values</vt:lpstr>
      <vt:lpstr>Scaling laws: SR vs WHONDRS</vt:lpstr>
      <vt:lpstr>SR vs avg water column height</vt:lpstr>
      <vt:lpstr>SR vs SW_pH</vt:lpstr>
      <vt:lpstr>SR vs DO_per.sat</vt:lpstr>
      <vt:lpstr>SR vs DO_mg.per.L</vt:lpstr>
      <vt:lpstr>SR vs SW_Temp</vt:lpstr>
      <vt:lpstr>Scaling laws: SR vs StreamStats</vt:lpstr>
      <vt:lpstr>SR vs latitude</vt:lpstr>
      <vt:lpstr>SR vs drainage area</vt:lpstr>
      <vt:lpstr>SR vs elevation</vt:lpstr>
      <vt:lpstr>SR vs precipitation</vt:lpstr>
      <vt:lpstr>SR vs forest cover</vt:lpstr>
      <vt:lpstr>Scaling laws: SR vs HYDROSHEDS</vt:lpstr>
      <vt:lpstr>SR vs discharge</vt:lpstr>
      <vt:lpstr>SR vs air temperature</vt:lpstr>
      <vt:lpstr>SR vs potential ET</vt:lpstr>
      <vt:lpstr>SR vs actual ET</vt:lpstr>
      <vt:lpstr>Scaling laws: SR vs EPAWaters-Catchment</vt:lpstr>
      <vt:lpstr>SR vs precipitation gradient</vt:lpstr>
      <vt:lpstr>SR vs PctNonAgIntrodManagVegCat</vt:lpstr>
      <vt:lpstr>SR vs Mean annual stream temperature</vt:lpstr>
      <vt:lpstr>SR vs Mean summer stream temperature</vt:lpstr>
      <vt:lpstr>Scaling laws: SR vs EPAWaters-Watersheds</vt:lpstr>
      <vt:lpstr>SR vs PctUrbLoWs</vt:lpstr>
      <vt:lpstr>SR vs PctUrbMdWs</vt:lpstr>
      <vt:lpstr>SR vs PctUrbOpWs</vt:lpstr>
      <vt:lpstr>Chemostasis plots</vt:lpstr>
      <vt:lpstr>Z-CV (WHONDRS)</vt:lpstr>
      <vt:lpstr>Z-CV (StreamStats)</vt:lpstr>
      <vt:lpstr>Z-CV (HydroSheds)</vt:lpstr>
      <vt:lpstr>Z-CV (EPA-W-Catchment)</vt:lpstr>
      <vt:lpstr>Z-CV (EPA-W-Watershed)</vt:lpstr>
      <vt:lpstr>Z-CV (All datasets – WHONDRS, StreamStats, HydroSheds, EPA-W-Catchment, EPA-W-Watersheds)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Mudunuru, Maruti K</dc:creator>
  <cp:lastModifiedBy>Mudunuru, Maruti K</cp:lastModifiedBy>
  <cp:revision>164</cp:revision>
  <dcterms:created xsi:type="dcterms:W3CDTF">2022-07-08T14:23:38Z</dcterms:created>
  <dcterms:modified xsi:type="dcterms:W3CDTF">2022-10-18T03:19:09Z</dcterms:modified>
</cp:coreProperties>
</file>